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9" r:id="rId4"/>
    <p:sldId id="261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2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90781-C841-4778-99EA-7F73855A9E60}" type="datetimeFigureOut">
              <a:rPr lang="en-US" smtClean="0"/>
              <a:pPr/>
              <a:t>6/24/2025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E695D-6062-4D53-BEFF-8146E5DC60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90781-C841-4778-99EA-7F73855A9E60}" type="datetimeFigureOut">
              <a:rPr lang="en-US" smtClean="0"/>
              <a:pPr/>
              <a:t>6/24/2025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E695D-6062-4D53-BEFF-8146E5DC60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90781-C841-4778-99EA-7F73855A9E60}" type="datetimeFigureOut">
              <a:rPr lang="en-US" smtClean="0"/>
              <a:pPr/>
              <a:t>6/24/2025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E695D-6062-4D53-BEFF-8146E5DC60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90781-C841-4778-99EA-7F73855A9E60}" type="datetimeFigureOut">
              <a:rPr lang="en-US" smtClean="0"/>
              <a:pPr/>
              <a:t>6/24/2025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E695D-6062-4D53-BEFF-8146E5DC60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90781-C841-4778-99EA-7F73855A9E60}" type="datetimeFigureOut">
              <a:rPr lang="en-US" smtClean="0"/>
              <a:pPr/>
              <a:t>6/24/2025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E695D-6062-4D53-BEFF-8146E5DC60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90781-C841-4778-99EA-7F73855A9E60}" type="datetimeFigureOut">
              <a:rPr lang="en-US" smtClean="0"/>
              <a:pPr/>
              <a:t>6/24/2025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E695D-6062-4D53-BEFF-8146E5DC60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90781-C841-4778-99EA-7F73855A9E60}" type="datetimeFigureOut">
              <a:rPr lang="en-US" smtClean="0"/>
              <a:pPr/>
              <a:t>6/24/2025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E695D-6062-4D53-BEFF-8146E5DC60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90781-C841-4778-99EA-7F73855A9E60}" type="datetimeFigureOut">
              <a:rPr lang="en-US" smtClean="0"/>
              <a:pPr/>
              <a:t>6/24/2025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E695D-6062-4D53-BEFF-8146E5DC60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90781-C841-4778-99EA-7F73855A9E60}" type="datetimeFigureOut">
              <a:rPr lang="en-US" smtClean="0"/>
              <a:pPr/>
              <a:t>6/24/2025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E695D-6062-4D53-BEFF-8146E5DC60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90781-C841-4778-99EA-7F73855A9E60}" type="datetimeFigureOut">
              <a:rPr lang="en-US" smtClean="0"/>
              <a:pPr/>
              <a:t>6/24/2025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E695D-6062-4D53-BEFF-8146E5DC60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90781-C841-4778-99EA-7F73855A9E60}" type="datetimeFigureOut">
              <a:rPr lang="en-US" smtClean="0"/>
              <a:pPr/>
              <a:t>6/24/2025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E695D-6062-4D53-BEFF-8146E5DC60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D90781-C841-4778-99EA-7F73855A9E60}" type="datetimeFigureOut">
              <a:rPr lang="en-US" smtClean="0"/>
              <a:pPr/>
              <a:t>6/24/2025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E695D-6062-4D53-BEFF-8146E5DC602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601"/>
            <a:ext cx="7772400" cy="609599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3500" b="1" dirty="0" smtClean="0"/>
              <a:t>Automatic Vacuum Chamber</a:t>
            </a:r>
            <a:endParaRPr lang="en-US" sz="3500" b="1" dirty="0"/>
          </a:p>
        </p:txBody>
      </p:sp>
      <p:pic>
        <p:nvPicPr>
          <p:cNvPr id="3" name="Picture 2" descr="C:\Users\admin\Desktop\New folder\WhatsApp Image 2025-02-13 at 11.27.48 AM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990600"/>
            <a:ext cx="4174559" cy="5562600"/>
          </a:xfrm>
          <a:prstGeom prst="rect">
            <a:avLst/>
          </a:prstGeom>
          <a:noFill/>
        </p:spPr>
      </p:pic>
      <p:pic>
        <p:nvPicPr>
          <p:cNvPr id="1027" name="Picture 3" descr="C:\Users\admin\Desktop\New folder\WhatsApp Image 2025-02-13 at 11.27.44 AM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07959" y="990600"/>
            <a:ext cx="4191000" cy="558450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228600" y="152400"/>
          <a:ext cx="8686800" cy="626364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2842953"/>
                <a:gridCol w="5843847"/>
              </a:tblGrid>
              <a:tr h="381000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Automatic Vacuum Chamber – Technical Specification</a:t>
                      </a:r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750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/>
                        <a:t>General Details:</a:t>
                      </a:r>
                      <a:endParaRPr lang="en-US" b="1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99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/>
                        <a:t>Type</a:t>
                      </a:r>
                      <a:endParaRPr lang="en-US" b="1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Automatic Vacuum Chamber</a:t>
                      </a:r>
                      <a:endParaRPr lang="en-US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/>
                        <a:t>Chamber Shape</a:t>
                      </a:r>
                      <a:endParaRPr lang="en-US" b="1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Cylindrical / Rectangular (as per requirement)</a:t>
                      </a:r>
                      <a:endParaRPr lang="en-US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27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/>
                        <a:t>Chamber Material</a:t>
                      </a:r>
                      <a:endParaRPr lang="en-US" b="1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Stainless Steel SS304 / SS316L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71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/>
                        <a:t>Internal Volume</a:t>
                      </a:r>
                      <a:endParaRPr lang="en-US" b="1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Customizable (e.g., 50 L / 100 L / 500 L etc.)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46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/>
                        <a:t>Chamber Door</a:t>
                      </a:r>
                      <a:endParaRPr lang="en-US" b="1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Hinged or lift-type with silicone gasket for vacuum sealing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2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/>
                        <a:t>Window</a:t>
                      </a:r>
                      <a:endParaRPr lang="en-US" b="1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Toughened glass / Polycarbonate (optional, for observation)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/>
                        <a:t>Vacuum Performance:</a:t>
                      </a:r>
                      <a:endParaRPr lang="en-US" b="1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/>
                        <a:t>Ultimate Vacuum</a:t>
                      </a:r>
                      <a:endParaRPr lang="en-US" b="1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Up to 1 x 10⁻³ mbar (0.001 mbar)</a:t>
                      </a:r>
                      <a:endParaRPr lang="en-US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/>
                        <a:t>Pump Type</a:t>
                      </a:r>
                      <a:endParaRPr lang="en-US" b="1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Rotary vane / Dry scroll / Roots blower with backing pump</a:t>
                      </a:r>
                      <a:endParaRPr lang="en-US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/>
                        <a:t>Pump Down Time</a:t>
                      </a:r>
                      <a:endParaRPr lang="en-US" b="1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&lt; 15 minutes to 1 mbar (depends on chamber size &amp; pump)</a:t>
                      </a:r>
                      <a:endParaRPr lang="en-US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/>
                        <a:t>Leak Rate</a:t>
                      </a:r>
                      <a:endParaRPr lang="en-US" b="1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&lt; 1 x 10⁻⁵ </a:t>
                      </a:r>
                      <a:r>
                        <a:rPr lang="en-US" dirty="0" err="1" smtClean="0"/>
                        <a:t>mbar·L</a:t>
                      </a:r>
                      <a:r>
                        <a:rPr lang="en-US" dirty="0" smtClean="0"/>
                        <a:t>/sec</a:t>
                      </a:r>
                      <a:endParaRPr lang="en-US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520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/>
                        <a:t>Automation &amp; Controls:</a:t>
                      </a:r>
                      <a:endParaRPr lang="en-US" b="1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/>
                        <a:t>Control System</a:t>
                      </a:r>
                      <a:endParaRPr lang="en-US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PLC-based control panel with HMI touch interface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/>
                        <a:t>Vacuum Level Control</a:t>
                      </a:r>
                      <a:endParaRPr lang="en-US" b="1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Auto with PID controller</a:t>
                      </a:r>
                      <a:endParaRPr lang="en-US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/>
                        <a:t>Cycle Programming</a:t>
                      </a:r>
                      <a:endParaRPr lang="en-US" b="1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Custom vacuum hold / vent cycles</a:t>
                      </a:r>
                      <a:endParaRPr lang="en-US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28600" y="152400"/>
          <a:ext cx="8686800" cy="256032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2844350"/>
                <a:gridCol w="5842450"/>
              </a:tblGrid>
              <a:tr h="342900">
                <a:tc>
                  <a:txBody>
                    <a:bodyPr/>
                    <a:lstStyle/>
                    <a:p>
                      <a:r>
                        <a:rPr lang="en-US" dirty="0" smtClean="0"/>
                        <a:t>Data Logging</a:t>
                      </a:r>
                      <a:endParaRPr lang="en-US" b="0" i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Pressure </a:t>
                      </a:r>
                      <a:r>
                        <a:rPr lang="en-US" dirty="0" err="1" smtClean="0"/>
                        <a:t>vs</a:t>
                      </a:r>
                      <a:r>
                        <a:rPr lang="en-US" dirty="0" smtClean="0"/>
                        <a:t> time, cycle reports (USB or Ethernet)</a:t>
                      </a:r>
                      <a:endParaRPr lang="en-US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900">
                <a:tc gridSpan="2">
                  <a:txBody>
                    <a:bodyPr/>
                    <a:lstStyle/>
                    <a:p>
                      <a:r>
                        <a:rPr lang="en-US" b="1" dirty="0" smtClean="0"/>
                        <a:t>Construction &amp; Components:</a:t>
                      </a:r>
                      <a:endParaRPr 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90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Gaskets</a:t>
                      </a:r>
                      <a:endParaRPr 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Silicone / </a:t>
                      </a:r>
                      <a:r>
                        <a:rPr lang="en-US" dirty="0" err="1" smtClean="0"/>
                        <a:t>Viton</a:t>
                      </a:r>
                      <a:r>
                        <a:rPr lang="en-US" dirty="0" smtClean="0"/>
                        <a:t> / Neoprene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900"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Feedthroughs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Electrical, thermocouple, gas inlets, as required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90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Cooling Jacket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Optional (for temperature control)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90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Vacuum Gauge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Pirani</a:t>
                      </a:r>
                      <a:r>
                        <a:rPr lang="en-US" dirty="0" smtClean="0"/>
                        <a:t> / Capacitive / Thermocouple type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90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Vent Valve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Solenoid operated, filtered air/nitrogen inlet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>
          <a:xfrm>
            <a:off x="228600" y="2895600"/>
            <a:ext cx="8686800" cy="4572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lvl="0" algn="ctr">
              <a:spcBef>
                <a:spcPct val="0"/>
              </a:spcBef>
            </a:pPr>
            <a:r>
              <a:rPr lang="en-US" sz="2800" dirty="0" smtClean="0"/>
              <a:t> </a:t>
            </a:r>
            <a:r>
              <a:rPr lang="en-US" sz="2800" b="1" dirty="0" smtClean="0"/>
              <a:t>Power &amp; </a:t>
            </a:r>
            <a:r>
              <a:rPr lang="en-US" sz="2800" b="1" dirty="0" smtClean="0"/>
              <a:t>Utilities</a:t>
            </a:r>
            <a:endParaRPr kumimoji="0" lang="en-US" sz="2500" b="1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228600" y="4495800"/>
            <a:ext cx="8686800" cy="4572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lvl="0" algn="ctr">
              <a:spcBef>
                <a:spcPct val="0"/>
              </a:spcBef>
            </a:pPr>
            <a:r>
              <a:rPr lang="en-US" sz="2800" b="1" dirty="0" smtClean="0"/>
              <a:t>Safety Features</a:t>
            </a:r>
            <a:endParaRPr kumimoji="0" lang="en-US" sz="2500" b="1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 rot="10800000" flipV="1">
            <a:off x="228600" y="3429000"/>
            <a:ext cx="86868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charset="0"/>
              </a:rPr>
              <a:t>Power Supply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charset="0"/>
              </a:rPr>
              <a:t>: 230V/50Hz or 415V/3Ph/50Hz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charset="0"/>
              </a:rPr>
              <a:t>Power Consumption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charset="0"/>
              </a:rPr>
              <a:t>: Depends on pump and automation (e.g., 1–5 kW)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charset="0"/>
              </a:rPr>
              <a:t>Compressed Air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charset="0"/>
              </a:rPr>
              <a:t>: Required for pneumatic valves (optional)</a:t>
            </a: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 rot="10800000" flipV="1">
            <a:off x="304800" y="5257800"/>
            <a:ext cx="85344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charset="0"/>
              </a:rPr>
              <a:t>Overpressure relief valve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charset="0"/>
              </a:rPr>
              <a:t>Emergency stop switch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charset="0"/>
              </a:rPr>
              <a:t>Vacuum interlock for door opening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charset="0"/>
              </a:rPr>
              <a:t>Chamber over-temp / over-pressure alarm (if applicable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28600" y="228600"/>
            <a:ext cx="8686800" cy="4572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lvl="0" algn="ctr">
              <a:spcBef>
                <a:spcPct val="0"/>
              </a:spcBef>
            </a:pPr>
            <a:r>
              <a:rPr lang="en-US" sz="2800" b="1" dirty="0" smtClean="0"/>
              <a:t>Optional Add-ons</a:t>
            </a:r>
            <a:endParaRPr kumimoji="0" lang="en-US" sz="2500" b="1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228600" y="838200"/>
            <a:ext cx="86868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charset="0"/>
              </a:rPr>
              <a:t>Heating system (IR or electric band heaters)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charset="0"/>
              </a:rPr>
              <a:t>Cooling system (water-cooled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charset="0"/>
              </a:rPr>
              <a:t>baseplate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charset="0"/>
              </a:rPr>
              <a:t> or coil)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charset="0"/>
              </a:rPr>
              <a:t>Internal shelves or trays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charset="0"/>
              </a:rPr>
              <a:t>Integration with process gas control system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charset="0"/>
              </a:rPr>
              <a:t>Remote monitoring capability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298</Words>
  <Application>Microsoft Office PowerPoint</Application>
  <PresentationFormat>On-screen Show (4:3)</PresentationFormat>
  <Paragraphs>59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Automatic Vacuum Chamber</vt:lpstr>
      <vt:lpstr>Slide 2</vt:lpstr>
      <vt:lpstr>Slide 3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Pressure Cyclic &amp; Burst Test Machine</dc:title>
  <dc:creator>admin</dc:creator>
  <cp:lastModifiedBy>admin</cp:lastModifiedBy>
  <cp:revision>3</cp:revision>
  <dcterms:created xsi:type="dcterms:W3CDTF">2025-06-24T07:18:04Z</dcterms:created>
  <dcterms:modified xsi:type="dcterms:W3CDTF">2025-06-24T10:20:43Z</dcterms:modified>
</cp:coreProperties>
</file>