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61"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2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D90781-C841-4778-99EA-7F73855A9E60}" type="datetimeFigureOut">
              <a:rPr lang="en-US" smtClean="0"/>
              <a:pPr/>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D90781-C841-4778-99EA-7F73855A9E60}" type="datetimeFigureOut">
              <a:rPr lang="en-US" smtClean="0"/>
              <a:pPr/>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D90781-C841-4778-99EA-7F73855A9E60}" type="datetimeFigureOut">
              <a:rPr lang="en-US" smtClean="0"/>
              <a:pPr/>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D90781-C841-4778-99EA-7F73855A9E60}" type="datetimeFigureOut">
              <a:rPr lang="en-US" smtClean="0"/>
              <a:pPr/>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D90781-C841-4778-99EA-7F73855A9E60}" type="datetimeFigureOut">
              <a:rPr lang="en-US" smtClean="0"/>
              <a:pPr/>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D90781-C841-4778-99EA-7F73855A9E60}" type="datetimeFigureOut">
              <a:rPr lang="en-US" smtClean="0"/>
              <a:pPr/>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D90781-C841-4778-99EA-7F73855A9E60}" type="datetimeFigureOut">
              <a:rPr lang="en-US" smtClean="0"/>
              <a:pPr/>
              <a:t>6/24/2025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D90781-C841-4778-99EA-7F73855A9E60}" type="datetimeFigureOut">
              <a:rPr lang="en-US" smtClean="0"/>
              <a:pPr/>
              <a:t>6/24/2025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D90781-C841-4778-99EA-7F73855A9E60}" type="datetimeFigureOut">
              <a:rPr lang="en-US" smtClean="0"/>
              <a:pPr/>
              <a:t>6/24/2025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D90781-C841-4778-99EA-7F73855A9E60}" type="datetimeFigureOut">
              <a:rPr lang="en-US" smtClean="0"/>
              <a:pPr/>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D90781-C841-4778-99EA-7F73855A9E60}" type="datetimeFigureOut">
              <a:rPr lang="en-US" smtClean="0"/>
              <a:pPr/>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AE695D-6062-4D53-BEFF-8146E5DC60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D90781-C841-4778-99EA-7F73855A9E60}" type="datetimeFigureOut">
              <a:rPr lang="en-US" smtClean="0"/>
              <a:pPr/>
              <a:t>6/24/2025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E695D-6062-4D53-BEFF-8146E5DC60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599"/>
          </a:xfrm>
        </p:spPr>
        <p:style>
          <a:lnRef idx="1">
            <a:schemeClr val="accent3"/>
          </a:lnRef>
          <a:fillRef idx="2">
            <a:schemeClr val="accent3"/>
          </a:fillRef>
          <a:effectRef idx="1">
            <a:schemeClr val="accent3"/>
          </a:effectRef>
          <a:fontRef idx="minor">
            <a:schemeClr val="dk1"/>
          </a:fontRef>
        </p:style>
        <p:txBody>
          <a:bodyPr>
            <a:noAutofit/>
          </a:bodyPr>
          <a:lstStyle/>
          <a:p>
            <a:r>
              <a:rPr lang="en-US" sz="2500" b="1" dirty="0" smtClean="0"/>
              <a:t>Mirror Distortion Testing Machine (Vision </a:t>
            </a:r>
            <a:r>
              <a:rPr lang="en-US" sz="2500" b="1" dirty="0" smtClean="0"/>
              <a:t>inspection) </a:t>
            </a:r>
            <a:endParaRPr lang="en-US" sz="2500" b="1" dirty="0"/>
          </a:p>
        </p:txBody>
      </p:sp>
      <p:pic>
        <p:nvPicPr>
          <p:cNvPr id="3" name="Picture 2" descr="C:\Users\admin\Dropbox\Downloads\WhatsApp Image 2025-06-24 at 3.39.16 PM.jpeg"/>
          <p:cNvPicPr>
            <a:picLocks noChangeAspect="1" noChangeArrowheads="1"/>
          </p:cNvPicPr>
          <p:nvPr/>
        </p:nvPicPr>
        <p:blipFill>
          <a:blip r:embed="rId2"/>
          <a:srcRect l="17778" t="1111" r="12593" b="2222"/>
          <a:stretch>
            <a:fillRect/>
          </a:stretch>
        </p:blipFill>
        <p:spPr bwMode="auto">
          <a:xfrm>
            <a:off x="304800" y="990600"/>
            <a:ext cx="3005082" cy="5562600"/>
          </a:xfrm>
          <a:prstGeom prst="rect">
            <a:avLst/>
          </a:prstGeom>
          <a:noFill/>
        </p:spPr>
      </p:pic>
      <p:pic>
        <p:nvPicPr>
          <p:cNvPr id="1027" name="Picture 3" descr="C:\Users\admin\Dropbox\Downloads\WhatsApp Image 2025-06-24 at 3.39.20 PM.jpeg"/>
          <p:cNvPicPr>
            <a:picLocks noChangeAspect="1" noChangeArrowheads="1"/>
          </p:cNvPicPr>
          <p:nvPr/>
        </p:nvPicPr>
        <p:blipFill>
          <a:blip r:embed="rId3"/>
          <a:srcRect l="14444" r="27778"/>
          <a:stretch>
            <a:fillRect/>
          </a:stretch>
        </p:blipFill>
        <p:spPr bwMode="auto">
          <a:xfrm>
            <a:off x="6477000" y="990600"/>
            <a:ext cx="2410460" cy="5562600"/>
          </a:xfrm>
          <a:prstGeom prst="rect">
            <a:avLst/>
          </a:prstGeom>
          <a:noFill/>
        </p:spPr>
      </p:pic>
      <p:pic>
        <p:nvPicPr>
          <p:cNvPr id="1028" name="Picture 4" descr="C:\Users\admin\Dropbox\Downloads\WhatsApp Image 2025-06-24 at 1.00.32 PM.jpeg"/>
          <p:cNvPicPr>
            <a:picLocks noChangeAspect="1" noChangeArrowheads="1"/>
          </p:cNvPicPr>
          <p:nvPr/>
        </p:nvPicPr>
        <p:blipFill>
          <a:blip r:embed="rId4" cstate="print"/>
          <a:srcRect/>
          <a:stretch>
            <a:fillRect/>
          </a:stretch>
        </p:blipFill>
        <p:spPr bwMode="auto">
          <a:xfrm>
            <a:off x="3429000" y="2438400"/>
            <a:ext cx="2844800" cy="2133600"/>
          </a:xfrm>
          <a:prstGeom prst="rect">
            <a:avLst/>
          </a:prstGeom>
          <a:noFill/>
        </p:spPr>
      </p:pic>
      <p:sp>
        <p:nvSpPr>
          <p:cNvPr id="7" name="TextBox 6"/>
          <p:cNvSpPr txBox="1"/>
          <p:nvPr/>
        </p:nvSpPr>
        <p:spPr>
          <a:xfrm>
            <a:off x="3962400" y="4724400"/>
            <a:ext cx="1524000"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sz="2000" b="1" dirty="0" smtClean="0"/>
              <a:t>Screen</a:t>
            </a:r>
            <a:endParaRPr lang="en-US" sz="2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71271"/>
            <a:ext cx="8763000" cy="1200329"/>
          </a:xfrm>
          <a:prstGeom prst="rect">
            <a:avLst/>
          </a:prstGeom>
        </p:spPr>
        <p:txBody>
          <a:bodyPr wrap="square">
            <a:spAutoFit/>
          </a:bodyPr>
          <a:lstStyle/>
          <a:p>
            <a:r>
              <a:rPr lang="en-US" b="1" dirty="0" smtClean="0"/>
              <a:t>This project, "Mirror Distortion Testing (Vision Inspection)," is an automated quality control system designed to detect and measure distortions in mirrors. It leverages computer vision and PLC communication to ensure that manufactured mirrors meet specified quality standards.</a:t>
            </a:r>
            <a:endParaRPr lang="en-US" b="1" dirty="0"/>
          </a:p>
        </p:txBody>
      </p:sp>
      <p:sp>
        <p:nvSpPr>
          <p:cNvPr id="6" name="Rectangle 5"/>
          <p:cNvSpPr/>
          <p:nvPr/>
        </p:nvSpPr>
        <p:spPr>
          <a:xfrm>
            <a:off x="228600" y="1459468"/>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Automated Precision Inspection:</a:t>
            </a:r>
            <a:endParaRPr lang="en-US" b="1" dirty="0"/>
          </a:p>
        </p:txBody>
      </p:sp>
      <p:sp>
        <p:nvSpPr>
          <p:cNvPr id="7" name="Rectangle 6"/>
          <p:cNvSpPr/>
          <p:nvPr/>
        </p:nvSpPr>
        <p:spPr>
          <a:xfrm>
            <a:off x="228600" y="1905000"/>
            <a:ext cx="8458200" cy="923330"/>
          </a:xfrm>
          <a:prstGeom prst="rect">
            <a:avLst/>
          </a:prstGeom>
        </p:spPr>
        <p:txBody>
          <a:bodyPr wrap="square">
            <a:spAutoFit/>
          </a:bodyPr>
          <a:lstStyle/>
          <a:p>
            <a:r>
              <a:rPr lang="en-US" dirty="0" smtClean="0"/>
              <a:t>Our system utilizes advanced computer vision algorithms to automatically detect and quantify distortions in mirrors. This eliminates the subjectivity and inconsistencies of manual inspection, leading to superior quality control</a:t>
            </a:r>
            <a:endParaRPr lang="en-US" dirty="0"/>
          </a:p>
        </p:txBody>
      </p:sp>
      <p:sp>
        <p:nvSpPr>
          <p:cNvPr id="8" name="Rectangle 7"/>
          <p:cNvSpPr/>
          <p:nvPr/>
        </p:nvSpPr>
        <p:spPr>
          <a:xfrm>
            <a:off x="228600" y="2983468"/>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How it Works</a:t>
            </a:r>
            <a:endParaRPr lang="en-US" b="1" dirty="0"/>
          </a:p>
        </p:txBody>
      </p:sp>
      <p:sp>
        <p:nvSpPr>
          <p:cNvPr id="9" name="Rectangle 8"/>
          <p:cNvSpPr/>
          <p:nvPr/>
        </p:nvSpPr>
        <p:spPr>
          <a:xfrm>
            <a:off x="228600" y="3505200"/>
            <a:ext cx="8458200" cy="1200329"/>
          </a:xfrm>
          <a:prstGeom prst="rect">
            <a:avLst/>
          </a:prstGeom>
        </p:spPr>
        <p:txBody>
          <a:bodyPr wrap="square">
            <a:spAutoFit/>
          </a:bodyPr>
          <a:lstStyle/>
          <a:p>
            <a:r>
              <a:rPr lang="en-US" dirty="0" smtClean="0"/>
              <a:t>The system captures high-resolution images of the mirror, then intelligently identifies and analyzes specific "nodes" (points of interest) on its surface. By precisely measuring the distances between these nodes and the mirror's true center, it calculates even the most subtle distortions</a:t>
            </a:r>
            <a:endParaRPr lang="en-US" dirty="0"/>
          </a:p>
        </p:txBody>
      </p:sp>
      <p:sp>
        <p:nvSpPr>
          <p:cNvPr id="10" name="Rectangle 9"/>
          <p:cNvSpPr/>
          <p:nvPr/>
        </p:nvSpPr>
        <p:spPr>
          <a:xfrm>
            <a:off x="228600" y="4800600"/>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Real-time Distortion Analysis</a:t>
            </a:r>
            <a:endParaRPr lang="en-US" b="1" dirty="0"/>
          </a:p>
        </p:txBody>
      </p:sp>
      <p:sp>
        <p:nvSpPr>
          <p:cNvPr id="11" name="Rectangle 10"/>
          <p:cNvSpPr/>
          <p:nvPr/>
        </p:nvSpPr>
        <p:spPr>
          <a:xfrm>
            <a:off x="228600" y="5410200"/>
            <a:ext cx="8534400" cy="923330"/>
          </a:xfrm>
          <a:prstGeom prst="rect">
            <a:avLst/>
          </a:prstGeom>
        </p:spPr>
        <p:txBody>
          <a:bodyPr wrap="square">
            <a:spAutoFit/>
          </a:bodyPr>
          <a:lstStyle/>
          <a:p>
            <a:r>
              <a:rPr lang="en-US" dirty="0" smtClean="0"/>
              <a:t>The system provides immediate feedback on mirror quality, categorizing parts as "OK" or "NG" (Not Good) based on pre-defined tolerance thresholds. This real-time analysis allows for immediate corrective action in the manufacturing process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04800" y="228600"/>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Technical Insight</a:t>
            </a:r>
            <a:endParaRPr lang="en-US" b="1" dirty="0"/>
          </a:p>
        </p:txBody>
      </p:sp>
      <p:sp>
        <p:nvSpPr>
          <p:cNvPr id="10" name="Rectangle 9"/>
          <p:cNvSpPr/>
          <p:nvPr/>
        </p:nvSpPr>
        <p:spPr>
          <a:xfrm>
            <a:off x="304800" y="762000"/>
            <a:ext cx="8458200" cy="923330"/>
          </a:xfrm>
          <a:prstGeom prst="rect">
            <a:avLst/>
          </a:prstGeom>
        </p:spPr>
        <p:txBody>
          <a:bodyPr wrap="square">
            <a:spAutoFit/>
          </a:bodyPr>
          <a:lstStyle/>
          <a:p>
            <a:r>
              <a:rPr lang="en-US" dirty="0" smtClean="0"/>
              <a:t>Distortion is calculated by analyzing the maximum and minimum deviations of detected nodes from their expected positions relative to the mirror's center. This is expressed as a percentage, providing a clear and quantifiable measure of quality.</a:t>
            </a:r>
            <a:endParaRPr lang="en-US" dirty="0"/>
          </a:p>
        </p:txBody>
      </p:sp>
      <p:sp>
        <p:nvSpPr>
          <p:cNvPr id="12" name="Rectangle 11"/>
          <p:cNvSpPr/>
          <p:nvPr/>
        </p:nvSpPr>
        <p:spPr>
          <a:xfrm>
            <a:off x="304800" y="1752600"/>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Seamless PLC Integration</a:t>
            </a:r>
            <a:endParaRPr lang="en-US" b="1" dirty="0"/>
          </a:p>
        </p:txBody>
      </p:sp>
      <p:sp>
        <p:nvSpPr>
          <p:cNvPr id="13" name="Rectangle 12"/>
          <p:cNvSpPr/>
          <p:nvPr/>
        </p:nvSpPr>
        <p:spPr>
          <a:xfrm>
            <a:off x="304800" y="2286000"/>
            <a:ext cx="8458200" cy="1200329"/>
          </a:xfrm>
          <a:prstGeom prst="rect">
            <a:avLst/>
          </a:prstGeom>
        </p:spPr>
        <p:txBody>
          <a:bodyPr wrap="square">
            <a:spAutoFit/>
          </a:bodyPr>
          <a:lstStyle/>
          <a:p>
            <a:r>
              <a:rPr lang="en-US" dirty="0" smtClean="0"/>
              <a:t>Designed for industrial environments, our system communicates directly with Programmable Logic Controllers (PLCs). This enables automated part handling, status reporting, and command execution, ensuring a fully integrated and efficient production line</a:t>
            </a:r>
            <a:endParaRPr lang="en-US" dirty="0"/>
          </a:p>
        </p:txBody>
      </p:sp>
      <p:sp>
        <p:nvSpPr>
          <p:cNvPr id="14" name="Rectangle 13"/>
          <p:cNvSpPr/>
          <p:nvPr/>
        </p:nvSpPr>
        <p:spPr>
          <a:xfrm>
            <a:off x="304800" y="3516868"/>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Benefits</a:t>
            </a:r>
            <a:endParaRPr lang="en-US" b="1" dirty="0"/>
          </a:p>
        </p:txBody>
      </p:sp>
      <p:sp>
        <p:nvSpPr>
          <p:cNvPr id="16" name="Rectangle 15"/>
          <p:cNvSpPr/>
          <p:nvPr/>
        </p:nvSpPr>
        <p:spPr>
          <a:xfrm>
            <a:off x="304800" y="4078069"/>
            <a:ext cx="8534400" cy="646331"/>
          </a:xfrm>
          <a:prstGeom prst="rect">
            <a:avLst/>
          </a:prstGeom>
        </p:spPr>
        <p:txBody>
          <a:bodyPr wrap="square">
            <a:spAutoFit/>
          </a:bodyPr>
          <a:lstStyle/>
          <a:p>
            <a:r>
              <a:rPr lang="en-US" dirty="0" smtClean="0"/>
              <a:t>This integration streamlines the manufacturing workflow, reduces human intervention, and enhances overall operational efficiency.</a:t>
            </a:r>
            <a:endParaRPr lang="en-US" dirty="0"/>
          </a:p>
        </p:txBody>
      </p:sp>
      <p:sp>
        <p:nvSpPr>
          <p:cNvPr id="18" name="Rectangle 17"/>
          <p:cNvSpPr/>
          <p:nvPr/>
        </p:nvSpPr>
        <p:spPr>
          <a:xfrm>
            <a:off x="304800" y="4964668"/>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Intuitive User Interface &amp; Calibration</a:t>
            </a:r>
            <a:endParaRPr lang="en-US" b="1" dirty="0"/>
          </a:p>
        </p:txBody>
      </p:sp>
      <p:sp>
        <p:nvSpPr>
          <p:cNvPr id="19" name="Rectangle 18"/>
          <p:cNvSpPr/>
          <p:nvPr/>
        </p:nvSpPr>
        <p:spPr>
          <a:xfrm>
            <a:off x="304800" y="5477470"/>
            <a:ext cx="8458200" cy="923330"/>
          </a:xfrm>
          <a:prstGeom prst="rect">
            <a:avLst/>
          </a:prstGeom>
        </p:spPr>
        <p:txBody>
          <a:bodyPr wrap="square">
            <a:spAutoFit/>
          </a:bodyPr>
          <a:lstStyle/>
          <a:p>
            <a:r>
              <a:rPr lang="en-US" dirty="0" smtClean="0"/>
              <a:t>The system features a user-friendly graphical interface built with PySide6, allowing operators to easily monitor inspection results, access historical data, and manage system settings.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Smart Calibration Workflow</a:t>
            </a:r>
            <a:endParaRPr lang="en-US" b="1" dirty="0"/>
          </a:p>
        </p:txBody>
      </p:sp>
      <p:sp>
        <p:nvSpPr>
          <p:cNvPr id="3" name="Rectangle 2"/>
          <p:cNvSpPr/>
          <p:nvPr/>
        </p:nvSpPr>
        <p:spPr>
          <a:xfrm>
            <a:off x="228600" y="762000"/>
            <a:ext cx="8610600" cy="923330"/>
          </a:xfrm>
          <a:prstGeom prst="rect">
            <a:avLst/>
          </a:prstGeom>
        </p:spPr>
        <p:txBody>
          <a:bodyPr wrap="square">
            <a:spAutoFit/>
          </a:bodyPr>
          <a:lstStyle/>
          <a:p>
            <a:r>
              <a:rPr lang="en-US" dirty="0" smtClean="0"/>
              <a:t>A guided calibration process ensures accurate measurements. Operators first scan a known "OK" master part, followed by an "NG" master part. This establishes the acceptable range of distortion, making the system robust and reliable.</a:t>
            </a:r>
            <a:endParaRPr lang="en-US" dirty="0"/>
          </a:p>
        </p:txBody>
      </p:sp>
      <p:sp>
        <p:nvSpPr>
          <p:cNvPr id="4" name="Rectangle 3"/>
          <p:cNvSpPr/>
          <p:nvPr/>
        </p:nvSpPr>
        <p:spPr>
          <a:xfrm>
            <a:off x="304800" y="1752600"/>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Comprehensive Data Logging &amp; Reporting</a:t>
            </a:r>
            <a:endParaRPr lang="en-US" b="1" dirty="0"/>
          </a:p>
        </p:txBody>
      </p:sp>
      <p:sp>
        <p:nvSpPr>
          <p:cNvPr id="5" name="Rectangle 4"/>
          <p:cNvSpPr/>
          <p:nvPr/>
        </p:nvSpPr>
        <p:spPr>
          <a:xfrm>
            <a:off x="228600" y="2274838"/>
            <a:ext cx="8610600" cy="1477328"/>
          </a:xfrm>
          <a:prstGeom prst="rect">
            <a:avLst/>
          </a:prstGeom>
        </p:spPr>
        <p:txBody>
          <a:bodyPr wrap="square">
            <a:spAutoFit/>
          </a:bodyPr>
          <a:lstStyle/>
          <a:p>
            <a:r>
              <a:rPr lang="en-US" dirty="0" smtClean="0"/>
              <a:t>All inspection data, including timestamps, distortion values, and pass/fail status, is meticulously logged in a secure </a:t>
            </a:r>
            <a:r>
              <a:rPr lang="en-US" dirty="0" err="1" smtClean="0"/>
              <a:t>SQLite</a:t>
            </a:r>
            <a:r>
              <a:rPr lang="en-US" dirty="0" smtClean="0"/>
              <a:t> database</a:t>
            </a:r>
            <a:r>
              <a:rPr lang="en-US" dirty="0" smtClean="0"/>
              <a:t>.</a:t>
            </a:r>
          </a:p>
          <a:p>
            <a:r>
              <a:rPr lang="en-US" b="1" dirty="0" smtClean="0"/>
              <a:t>Actionable </a:t>
            </a:r>
            <a:r>
              <a:rPr lang="en-US" b="1" dirty="0" smtClean="0"/>
              <a:t>Insights: </a:t>
            </a:r>
            <a:r>
              <a:rPr lang="en-US" dirty="0" smtClean="0"/>
              <a:t>This data can be easily exported to Excel for in-depth analysis, trend monitoring, and compliance reporting, providing valuable insights for continuous process improvement.</a:t>
            </a:r>
            <a:endParaRPr lang="en-US" dirty="0"/>
          </a:p>
        </p:txBody>
      </p:sp>
      <p:sp>
        <p:nvSpPr>
          <p:cNvPr id="6" name="Rectangle 5"/>
          <p:cNvSpPr/>
          <p:nvPr/>
        </p:nvSpPr>
        <p:spPr>
          <a:xfrm>
            <a:off x="304800" y="3733800"/>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Flexible Camera Control</a:t>
            </a:r>
            <a:endParaRPr lang="en-US" b="1" dirty="0"/>
          </a:p>
        </p:txBody>
      </p:sp>
      <p:sp>
        <p:nvSpPr>
          <p:cNvPr id="7" name="Rectangle 6"/>
          <p:cNvSpPr/>
          <p:nvPr/>
        </p:nvSpPr>
        <p:spPr>
          <a:xfrm>
            <a:off x="228600" y="4191000"/>
            <a:ext cx="8534400" cy="923330"/>
          </a:xfrm>
          <a:prstGeom prst="rect">
            <a:avLst/>
          </a:prstGeom>
        </p:spPr>
        <p:txBody>
          <a:bodyPr wrap="square">
            <a:spAutoFit/>
          </a:bodyPr>
          <a:lstStyle/>
          <a:p>
            <a:r>
              <a:rPr lang="en-US" dirty="0" smtClean="0"/>
              <a:t>Operators have granular control over camera settings such as zoom, pan, brightness, and sharpness, allowing for optimal image capture tailored to specific mirror types and inspection requirements.</a:t>
            </a:r>
            <a:endParaRPr lang="en-US" dirty="0"/>
          </a:p>
        </p:txBody>
      </p:sp>
      <p:sp>
        <p:nvSpPr>
          <p:cNvPr id="8" name="Rectangle 7"/>
          <p:cNvSpPr/>
          <p:nvPr/>
        </p:nvSpPr>
        <p:spPr>
          <a:xfrm>
            <a:off x="304800" y="5257800"/>
            <a:ext cx="84582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b="1" dirty="0" smtClean="0"/>
              <a:t>Pylon Camera Integration</a:t>
            </a:r>
            <a:endParaRPr lang="en-US" b="1" dirty="0"/>
          </a:p>
        </p:txBody>
      </p:sp>
      <p:sp>
        <p:nvSpPr>
          <p:cNvPr id="9" name="Rectangle 8"/>
          <p:cNvSpPr/>
          <p:nvPr/>
        </p:nvSpPr>
        <p:spPr>
          <a:xfrm>
            <a:off x="228600" y="5867400"/>
            <a:ext cx="8534400" cy="646331"/>
          </a:xfrm>
          <a:prstGeom prst="rect">
            <a:avLst/>
          </a:prstGeom>
        </p:spPr>
        <p:txBody>
          <a:bodyPr wrap="square">
            <a:spAutoFit/>
          </a:bodyPr>
          <a:lstStyle/>
          <a:p>
            <a:r>
              <a:rPr lang="en-US" dirty="0" smtClean="0"/>
              <a:t>The system leverages the powerful Pylon API for </a:t>
            </a:r>
            <a:r>
              <a:rPr lang="en-US" dirty="0" err="1" smtClean="0"/>
              <a:t>Basler</a:t>
            </a:r>
            <a:r>
              <a:rPr lang="en-US" dirty="0" smtClean="0"/>
              <a:t> cameras, ensuring high-performance image acquisition and reliable camera management.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476</Words>
  <Application>Microsoft Office PowerPoint</Application>
  <PresentationFormat>On-screen Show (4:3)</PresentationFormat>
  <Paragraphs>26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Mirror Distortion Testing Machine (Vision inspection) </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Pressure Cyclic &amp; Burst Test Machine</dc:title>
  <dc:creator>admin</dc:creator>
  <cp:lastModifiedBy>admin</cp:lastModifiedBy>
  <cp:revision>3</cp:revision>
  <dcterms:created xsi:type="dcterms:W3CDTF">2025-06-24T07:18:04Z</dcterms:created>
  <dcterms:modified xsi:type="dcterms:W3CDTF">2025-06-24T10:46:39Z</dcterms:modified>
</cp:coreProperties>
</file>